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27"/>
  </p:notesMasterIdLst>
  <p:handoutMasterIdLst>
    <p:handoutMasterId r:id="rId28"/>
  </p:handoutMasterIdLst>
  <p:sldIdLst>
    <p:sldId id="256" r:id="rId2"/>
    <p:sldId id="331" r:id="rId3"/>
    <p:sldId id="368" r:id="rId4"/>
    <p:sldId id="386" r:id="rId5"/>
    <p:sldId id="365" r:id="rId6"/>
    <p:sldId id="366" r:id="rId7"/>
    <p:sldId id="367" r:id="rId8"/>
    <p:sldId id="381" r:id="rId9"/>
    <p:sldId id="344" r:id="rId10"/>
    <p:sldId id="382" r:id="rId11"/>
    <p:sldId id="370" r:id="rId12"/>
    <p:sldId id="384" r:id="rId13"/>
    <p:sldId id="369" r:id="rId14"/>
    <p:sldId id="378" r:id="rId15"/>
    <p:sldId id="385" r:id="rId16"/>
    <p:sldId id="379" r:id="rId17"/>
    <p:sldId id="389" r:id="rId18"/>
    <p:sldId id="394" r:id="rId19"/>
    <p:sldId id="375" r:id="rId20"/>
    <p:sldId id="391" r:id="rId21"/>
    <p:sldId id="393" r:id="rId22"/>
    <p:sldId id="390" r:id="rId23"/>
    <p:sldId id="395" r:id="rId24"/>
    <p:sldId id="396" r:id="rId25"/>
    <p:sldId id="380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00"/>
    <a:srgbClr val="4058D1"/>
    <a:srgbClr val="F8C244"/>
    <a:srgbClr val="49AFEB"/>
    <a:srgbClr val="00FFFF"/>
    <a:srgbClr val="8DB9CA"/>
    <a:srgbClr val="F6BE00"/>
    <a:srgbClr val="D6D2C4"/>
    <a:srgbClr val="B2E2ED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3"/>
    <p:restoredTop sz="94656"/>
  </p:normalViewPr>
  <p:slideViewPr>
    <p:cSldViewPr snapToGrid="0" snapToObjects="1">
      <p:cViewPr varScale="1">
        <p:scale>
          <a:sx n="105" d="100"/>
          <a:sy n="105" d="100"/>
        </p:scale>
        <p:origin x="19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44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76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27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94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1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61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04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2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4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3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72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1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2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7EBD-7673-364B-828F-42BBC349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58EFE-47AF-0C49-BBBF-E1DBB21B9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r>
              <a:rPr lang="en-US"/>
              <a:t> of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r>
              <a:rPr lang="en-US" dirty="0"/>
              <a:t> of 13</a:t>
            </a: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4" r:id="rId3"/>
    <p:sldLayoutId id="2147483813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555130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 Fill Gain Corrections: E/p vs Laser</a:t>
            </a:r>
            <a:br>
              <a:rPr lang="en-US" dirty="0"/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Europa </a:t>
            </a:r>
            <a:r>
              <a:rPr lang="en-US" sz="2000" dirty="0" err="1">
                <a:solidFill>
                  <a:schemeClr val="tx1"/>
                </a:solidFill>
              </a:rPr>
              <a:t>Omega_A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br>
              <a:rPr lang="en-GB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23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July 2019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/>
              <a:t>I think it’s excessive, let’s drop it </a:t>
            </a:r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Energy window Cut</a:t>
            </a:r>
          </a:p>
        </p:txBody>
      </p:sp>
      <p:pic>
        <p:nvPicPr>
          <p:cNvPr id="4" name="Picture 3" descr="A pencil and paper&#10;&#10;Description automatically generated">
            <a:extLst>
              <a:ext uri="{FF2B5EF4-FFF2-40B4-BE49-F238E27FC236}">
                <a16:creationId xmlns:a16="http://schemas.microsoft.com/office/drawing/2014/main" id="{B07810B7-7B4E-684D-A14B-4D25F15C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6" y="1814465"/>
            <a:ext cx="3878518" cy="252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6E27AD7-3758-1B43-AD43-A4373E5E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398" y="1814465"/>
            <a:ext cx="3878518" cy="252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F952D1-7D69-A24B-A76D-FCB6E00D9CD0}"/>
              </a:ext>
            </a:extLst>
          </p:cNvPr>
          <p:cNvCxnSpPr/>
          <p:nvPr/>
        </p:nvCxnSpPr>
        <p:spPr>
          <a:xfrm>
            <a:off x="3603171" y="1814465"/>
            <a:ext cx="157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ultiply 8">
            <a:extLst>
              <a:ext uri="{FF2B5EF4-FFF2-40B4-BE49-F238E27FC236}">
                <a16:creationId xmlns:a16="http://schemas.microsoft.com/office/drawing/2014/main" id="{C1B36C17-1BDF-2E42-8BFE-B783ABB4E05D}"/>
              </a:ext>
            </a:extLst>
          </p:cNvPr>
          <p:cNvSpPr/>
          <p:nvPr/>
        </p:nvSpPr>
        <p:spPr>
          <a:xfrm>
            <a:off x="4015657" y="926311"/>
            <a:ext cx="4572000" cy="4296697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5725636" y="772246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736EDC-2DCB-BC41-AE13-3BBEE5656293}"/>
              </a:ext>
            </a:extLst>
          </p:cNvPr>
          <p:cNvSpPr txBox="1"/>
          <p:nvPr/>
        </p:nvSpPr>
        <p:spPr>
          <a:xfrm>
            <a:off x="233608" y="1040524"/>
            <a:ext cx="81411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still need some kind of quality control on the fits themselves, here’s what I use:</a:t>
            </a:r>
          </a:p>
          <a:p>
            <a:endParaRPr lang="en-US" dirty="0"/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if (quality)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// Avoid low stats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 (N &lt; 100000) continue;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// Require a reasonable reduced chi square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if(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&lt; 0.25 ||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&gt; 4) continue;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// Require low relative error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if(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tau_err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&gt; 0.5*tau ||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A_err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&gt; 0.5*A) continue;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// Get rid of infinite errors please!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if(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tau_err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== true || 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A_err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== true ) continue;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// Chop anything a factor of 100 greater than the expectation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if(tau &gt; 100 || A &gt; 1) continue;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</p:txBody>
      </p:sp>
    </p:spTree>
    <p:extLst>
      <p:ext uri="{BB962C8B-B14F-4D97-AF65-F5344CB8AC3E}">
        <p14:creationId xmlns:p14="http://schemas.microsoft.com/office/powerpoint/2010/main" val="425532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5725636" y="772246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range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736EDC-2DCB-BC41-AE13-3BBEE5656293}"/>
              </a:ext>
            </a:extLst>
          </p:cNvPr>
          <p:cNvSpPr txBox="1"/>
          <p:nvPr/>
        </p:nvSpPr>
        <p:spPr>
          <a:xfrm>
            <a:off x="200633" y="1210934"/>
            <a:ext cx="81411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 is the optimum place to stop the fit? </a:t>
            </a:r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early and the fit makes no sense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late and we’re fitting to increasingly low stat bins</a:t>
            </a:r>
          </a:p>
          <a:p>
            <a:endParaRPr lang="en-US" dirty="0"/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1E0A94-F8C1-134D-B493-789B01768354}"/>
              </a:ext>
            </a:extLst>
          </p:cNvPr>
          <p:cNvSpPr/>
          <p:nvPr/>
        </p:nvSpPr>
        <p:spPr>
          <a:xfrm>
            <a:off x="465667" y="3253085"/>
            <a:ext cx="726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-&gt; Scan across fit range, plotting the fit parameters and their uncertainties. Then pick a reasonable fit end point… </a:t>
            </a:r>
          </a:p>
        </p:txBody>
      </p:sp>
    </p:spTree>
    <p:extLst>
      <p:ext uri="{BB962C8B-B14F-4D97-AF65-F5344CB8AC3E}">
        <p14:creationId xmlns:p14="http://schemas.microsoft.com/office/powerpoint/2010/main" val="392736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097645" y="131774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range (Station 12)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736EDC-2DCB-BC41-AE13-3BBEE5656293}"/>
              </a:ext>
            </a:extLst>
          </p:cNvPr>
          <p:cNvSpPr txBox="1"/>
          <p:nvPr/>
        </p:nvSpPr>
        <p:spPr>
          <a:xfrm>
            <a:off x="2633902" y="427905"/>
            <a:ext cx="814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Vertical line: the end point I choose.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799F79C-3249-1D4C-9AF6-0E560478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8" y="811955"/>
            <a:ext cx="3324444" cy="21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BA2685C-E9A5-0B4F-86FD-E1493346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15" y="828987"/>
            <a:ext cx="3324444" cy="21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8EB784-A114-C246-A14D-12B1396C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58" y="2943553"/>
            <a:ext cx="3324444" cy="21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7A7336-B1BA-4849-B260-4C9DB9EE9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915" y="2956599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7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097645" y="131774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range (Station 18)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9711-8F09-F344-AD89-DB7096DBD9F7}"/>
              </a:ext>
            </a:extLst>
          </p:cNvPr>
          <p:cNvSpPr txBox="1"/>
          <p:nvPr/>
        </p:nvSpPr>
        <p:spPr>
          <a:xfrm>
            <a:off x="2633902" y="427905"/>
            <a:ext cx="814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Vertical line: the end point I choose.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3BE4B9-1F2A-6E40-8521-C4B672A6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2" y="811737"/>
            <a:ext cx="3324444" cy="21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F78153-5A89-A64C-A68C-5CD7184A0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95" y="811737"/>
            <a:ext cx="3324444" cy="21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4A7EFD-CA0B-2E44-9CD2-3815F182D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82" y="2943431"/>
            <a:ext cx="3324444" cy="216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B1B5B2-398A-2F44-AA1D-11FA6F271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695" y="2951898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8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097645" y="131774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Example Fits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8F0F1-AAD6-B844-A26A-BA7F6CC9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6" y="1291914"/>
            <a:ext cx="3878518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DB281-B435-4047-A9F7-D0600499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24" y="1291914"/>
            <a:ext cx="3878518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4CDE2-2B38-A848-9B19-930494EC37A7}"/>
              </a:ext>
            </a:extLst>
          </p:cNvPr>
          <p:cNvSpPr txBox="1"/>
          <p:nvPr/>
        </p:nvSpPr>
        <p:spPr>
          <a:xfrm>
            <a:off x="1728842" y="4210160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 crystals survive in total, 14 of them from station 12 </a:t>
            </a:r>
          </a:p>
        </p:txBody>
      </p:sp>
    </p:spTree>
    <p:extLst>
      <p:ext uri="{BB962C8B-B14F-4D97-AF65-F5344CB8AC3E}">
        <p14:creationId xmlns:p14="http://schemas.microsoft.com/office/powerpoint/2010/main" val="333436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122241" y="144268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Comparison between E/p and laser parameters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FA8948C-C5AD-A647-8BFB-AD362667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08" y="768070"/>
            <a:ext cx="3324444" cy="2160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8F5EE-3269-A141-900D-0FE0D966C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72" y="2906793"/>
            <a:ext cx="3324444" cy="216000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D8153BF-DCF6-C346-A64B-0C6CF80E0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707" y="802209"/>
            <a:ext cx="3324444" cy="2160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FADD17-0D14-5045-9565-A1F2136B3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152" y="2938050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6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826610" y="-29593"/>
            <a:ext cx="549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Quantifying the deviation between E/p and laser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DF185B-E42A-F746-AC33-221C0BED5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00" y="904713"/>
            <a:ext cx="4432592" cy="28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1BB727-E919-C14E-A90D-2D5AFDFC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34" y="891885"/>
            <a:ext cx="4432592" cy="2880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378D2E-B56F-784D-BA0E-8C91F7F1A863}"/>
              </a:ext>
            </a:extLst>
          </p:cNvPr>
          <p:cNvSpPr/>
          <p:nvPr/>
        </p:nvSpPr>
        <p:spPr>
          <a:xfrm>
            <a:off x="3090334" y="2266055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6BF53F-E010-604D-94B4-BC0F0981C547}"/>
              </a:ext>
            </a:extLst>
          </p:cNvPr>
          <p:cNvSpPr/>
          <p:nvPr/>
        </p:nvSpPr>
        <p:spPr>
          <a:xfrm>
            <a:off x="3090334" y="1622588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6422BE-5A72-F44A-BA29-71D492DD6667}"/>
              </a:ext>
            </a:extLst>
          </p:cNvPr>
          <p:cNvSpPr/>
          <p:nvPr/>
        </p:nvSpPr>
        <p:spPr>
          <a:xfrm>
            <a:off x="7399868" y="2295901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D40AA5E-B9A6-174A-B580-F0217D6E656B}"/>
              </a:ext>
            </a:extLst>
          </p:cNvPr>
          <p:cNvSpPr/>
          <p:nvPr/>
        </p:nvSpPr>
        <p:spPr>
          <a:xfrm>
            <a:off x="7399868" y="1643963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DD1AAC-2AC4-2549-BEF1-7CF9BDF84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419" y="3771885"/>
            <a:ext cx="5154939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8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826610" y="-29593"/>
            <a:ext cx="549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Quantifying the deviation between E/p and laser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DF185B-E42A-F746-AC33-221C0BED5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00" y="904713"/>
            <a:ext cx="4432592" cy="28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1BB727-E919-C14E-A90D-2D5AFDFC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34" y="891885"/>
            <a:ext cx="4432592" cy="2880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378D2E-B56F-784D-BA0E-8C91F7F1A863}"/>
              </a:ext>
            </a:extLst>
          </p:cNvPr>
          <p:cNvSpPr/>
          <p:nvPr/>
        </p:nvSpPr>
        <p:spPr>
          <a:xfrm>
            <a:off x="3090334" y="2266055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6BF53F-E010-604D-94B4-BC0F0981C547}"/>
              </a:ext>
            </a:extLst>
          </p:cNvPr>
          <p:cNvSpPr/>
          <p:nvPr/>
        </p:nvSpPr>
        <p:spPr>
          <a:xfrm>
            <a:off x="3090334" y="1622588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6422BE-5A72-F44A-BA29-71D492DD6667}"/>
              </a:ext>
            </a:extLst>
          </p:cNvPr>
          <p:cNvSpPr/>
          <p:nvPr/>
        </p:nvSpPr>
        <p:spPr>
          <a:xfrm>
            <a:off x="7399868" y="2295901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D40AA5E-B9A6-174A-B580-F0217D6E656B}"/>
              </a:ext>
            </a:extLst>
          </p:cNvPr>
          <p:cNvSpPr/>
          <p:nvPr/>
        </p:nvSpPr>
        <p:spPr>
          <a:xfrm>
            <a:off x="7399868" y="1643963"/>
            <a:ext cx="829733" cy="157315"/>
          </a:xfrm>
          <a:prstGeom prst="roundRect">
            <a:avLst/>
          </a:prstGeom>
          <a:noFill/>
          <a:ln>
            <a:solidFill>
              <a:srgbClr val="00B2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F9FAF-F787-5E4F-8DE9-E00FE60E4CC1}"/>
              </a:ext>
            </a:extLst>
          </p:cNvPr>
          <p:cNvSpPr txBox="1"/>
          <p:nvPr/>
        </p:nvSpPr>
        <p:spPr>
          <a:xfrm>
            <a:off x="1523999" y="4170172"/>
            <a:ext cx="821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 I actually want the mean? As seen in Elia’s analysis</a:t>
            </a:r>
          </a:p>
        </p:txBody>
      </p:sp>
    </p:spTree>
    <p:extLst>
      <p:ext uri="{BB962C8B-B14F-4D97-AF65-F5344CB8AC3E}">
        <p14:creationId xmlns:p14="http://schemas.microsoft.com/office/powerpoint/2010/main" val="10444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104752" y="212281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Rinse and repeat: by breakout 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FBEC9A-A9F8-4C49-9721-CF272B821F48}"/>
              </a:ext>
            </a:extLst>
          </p:cNvPr>
          <p:cNvSpPr txBox="1"/>
          <p:nvPr/>
        </p:nvSpPr>
        <p:spPr>
          <a:xfrm>
            <a:off x="701067" y="845171"/>
            <a:ext cx="721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can group together crystals to get higher stats, 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separate the crystals by breakout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must also normalize every crystal by it’s mean E/p (after 60 µs)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A064DC-C602-6E4C-BE8D-E1DBF03BD4D6}"/>
              </a:ext>
            </a:extLst>
          </p:cNvPr>
          <p:cNvSpPr txBox="1"/>
          <p:nvPr/>
        </p:nvSpPr>
        <p:spPr>
          <a:xfrm>
            <a:off x="200633" y="1524955"/>
            <a:ext cx="83621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sz="2800" b="1" dirty="0">
                <a:solidFill>
                  <a:srgbClr val="F8C244"/>
                </a:solidFill>
              </a:rPr>
              <a:t>Longer lifetime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49AFEB"/>
                </a:solidFill>
              </a:rPr>
              <a:t>shorter lifetime</a:t>
            </a:r>
          </a:p>
        </p:txBody>
      </p:sp>
      <p:pic>
        <p:nvPicPr>
          <p:cNvPr id="21" name="Picture 20" descr="A picture containing clock, water, yellow, sky&#10;&#10;Description automatically generated">
            <a:extLst>
              <a:ext uri="{FF2B5EF4-FFF2-40B4-BE49-F238E27FC236}">
                <a16:creationId xmlns:a16="http://schemas.microsoft.com/office/drawing/2014/main" id="{FC483B52-9C2A-3644-BD02-D5CD976B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59" y="2231219"/>
            <a:ext cx="7211614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0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Aim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510987" y="999611"/>
            <a:ext cx="8122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Measure the in fill gain parameters using the E/p ratio (track-</a:t>
            </a:r>
            <a:r>
              <a:rPr lang="en-US" b="1" dirty="0" err="1"/>
              <a:t>calo</a:t>
            </a:r>
            <a:r>
              <a:rPr lang="en-US" b="1" dirty="0"/>
              <a:t> matched hits)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2. Quantify the level of deviation between laser and E/p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25C65A2-FF9E-D84A-9EB2-06C112AF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54" y="2815539"/>
            <a:ext cx="3324444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F57832-D1A3-8348-B387-2D557288EFA0}"/>
              </a:ext>
            </a:extLst>
          </p:cNvPr>
          <p:cNvSpPr txBox="1"/>
          <p:nvPr/>
        </p:nvSpPr>
        <p:spPr>
          <a:xfrm>
            <a:off x="1433665" y="2294156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Laser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656E5-7BE7-234C-A582-6F8E72FF9601}"/>
              </a:ext>
            </a:extLst>
          </p:cNvPr>
          <p:cNvSpPr txBox="1"/>
          <p:nvPr/>
        </p:nvSpPr>
        <p:spPr>
          <a:xfrm>
            <a:off x="5370566" y="2294156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E/p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BD5852-DC9F-7F4A-AE88-0DF17A18C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83" y="3142632"/>
            <a:ext cx="1593500" cy="214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C06A5-8A2F-8341-A314-CD7DCAB52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7092" y="2099117"/>
            <a:ext cx="2138693" cy="34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104752" y="212281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Rinse and repeat: by breakout 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B85DC-6175-A045-9E7B-3D2076AF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8" y="726044"/>
            <a:ext cx="3324444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6D6242-CAFF-FF4C-B523-E1B61BDA5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90" y="2872172"/>
            <a:ext cx="3324444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65FE38-6AB3-8745-BCD0-ABA0EDD5D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228" y="2860051"/>
            <a:ext cx="3324444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67E99-EAF6-C147-8140-05E8CE053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90" y="743336"/>
            <a:ext cx="33244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2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104752" y="212281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Rinse and repeat: by breakout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F3274-8BE6-234E-814B-E6F80EE0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4" y="871322"/>
            <a:ext cx="4500000" cy="1526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9E062-64DE-6C40-957E-1953BA0B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507" y="2398108"/>
            <a:ext cx="4500000" cy="17840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57982E-1978-9749-93AF-A338D10C3402}"/>
              </a:ext>
            </a:extLst>
          </p:cNvPr>
          <p:cNvSpPr txBox="1"/>
          <p:nvPr/>
        </p:nvSpPr>
        <p:spPr>
          <a:xfrm>
            <a:off x="406400" y="4108842"/>
            <a:ext cx="873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Fairly </a:t>
            </a:r>
            <a:r>
              <a:rPr lang="en-US" dirty="0" err="1"/>
              <a:t>belivable</a:t>
            </a:r>
            <a:r>
              <a:rPr lang="en-US" dirty="0"/>
              <a:t>, although the short lifetime is longer than I thought from slide 15. Also, remember that station 18 is further from the inflector, and so is less affected by the splash/flash</a:t>
            </a:r>
          </a:p>
        </p:txBody>
      </p:sp>
    </p:spTree>
    <p:extLst>
      <p:ext uri="{BB962C8B-B14F-4D97-AF65-F5344CB8AC3E}">
        <p14:creationId xmlns:p14="http://schemas.microsoft.com/office/powerpoint/2010/main" val="3326324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324885" y="122000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7E96F-91C3-DB4C-B5DE-E05FC138F3C6}"/>
              </a:ext>
            </a:extLst>
          </p:cNvPr>
          <p:cNvSpPr txBox="1"/>
          <p:nvPr/>
        </p:nvSpPr>
        <p:spPr>
          <a:xfrm>
            <a:off x="338211" y="1686855"/>
            <a:ext cx="7652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results are consistent with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can estimate the percentage uncertainty on the IFG parameters (an attempt at coming up with a useful systematic from this study)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need to run over the bigger data sets (this is all 60 hour)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want to find the resulting change in R is my values are taken as the upper limit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2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324885" y="122000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Summary / Moving 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7E96F-91C3-DB4C-B5DE-E05FC138F3C6}"/>
              </a:ext>
            </a:extLst>
          </p:cNvPr>
          <p:cNvSpPr txBox="1"/>
          <p:nvPr/>
        </p:nvSpPr>
        <p:spPr>
          <a:xfrm>
            <a:off x="338211" y="1686855"/>
            <a:ext cx="7652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results are consistent with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can estimate the percentage uncertainty on the IFG parameters (an attempt at coming up with a useful systematic from this study)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need to run over the bigger data sets (this is all 60 hour)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 want to find the resulting change in R if my values are taken as the upper limit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27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7E96F-91C3-DB4C-B5DE-E05FC138F3C6}"/>
              </a:ext>
            </a:extLst>
          </p:cNvPr>
          <p:cNvSpPr txBox="1"/>
          <p:nvPr/>
        </p:nvSpPr>
        <p:spPr>
          <a:xfrm>
            <a:off x="338211" y="1686855"/>
            <a:ext cx="7652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results are consistent with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can estimate the percentage uncertainty on the IFG parameters (an attempt at coming up with a useful systematic from this study)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need to run over the bigger data sets (this is all 60 hour)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want to find the resulting change in R if my values are taken as the upper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Can I use Matteo’s IFG multiplier?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C6A39-2562-B741-9A4C-C2E2A7484F68}"/>
              </a:ext>
            </a:extLst>
          </p:cNvPr>
          <p:cNvSpPr/>
          <p:nvPr/>
        </p:nvSpPr>
        <p:spPr>
          <a:xfrm>
            <a:off x="200633" y="1160190"/>
            <a:ext cx="8138695" cy="2416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DA054D2-B2CB-B048-B996-98171410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23267" y="414257"/>
            <a:ext cx="2561745" cy="3762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DB36C-2C5F-994F-8858-D53B222A80DE}"/>
              </a:ext>
            </a:extLst>
          </p:cNvPr>
          <p:cNvSpPr txBox="1"/>
          <p:nvPr/>
        </p:nvSpPr>
        <p:spPr>
          <a:xfrm>
            <a:off x="1496639" y="177231"/>
            <a:ext cx="64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Summary / Moving On</a:t>
            </a:r>
          </a:p>
        </p:txBody>
      </p:sp>
    </p:spTree>
    <p:extLst>
      <p:ext uri="{BB962C8B-B14F-4D97-AF65-F5344CB8AC3E}">
        <p14:creationId xmlns:p14="http://schemas.microsoft.com/office/powerpoint/2010/main" val="3485238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1266" y="-288296"/>
            <a:ext cx="8742734" cy="6463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All Fits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88B1C7-10D3-084B-982B-4952426B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3" y="743160"/>
            <a:ext cx="1662222" cy="1080000"/>
          </a:xfrm>
          <a:prstGeom prst="rect">
            <a:avLst/>
          </a:prstGeom>
        </p:spPr>
      </p:pic>
      <p:pic>
        <p:nvPicPr>
          <p:cNvPr id="55" name="Picture 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916551-890C-C848-A438-363CFB6D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855" y="743160"/>
            <a:ext cx="1662222" cy="1080000"/>
          </a:xfrm>
          <a:prstGeom prst="rect">
            <a:avLst/>
          </a:prstGeom>
        </p:spPr>
      </p:pic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F1282E-687B-044A-806D-254F7C18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07" y="738791"/>
            <a:ext cx="1662222" cy="1080000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F59899-CB50-3440-85C4-5B32B172D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080" y="734022"/>
            <a:ext cx="1662222" cy="1080000"/>
          </a:xfrm>
          <a:prstGeom prst="rect">
            <a:avLst/>
          </a:prstGeom>
        </p:spPr>
      </p:pic>
      <p:pic>
        <p:nvPicPr>
          <p:cNvPr id="61" name="Picture 6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158DD-FD38-8D43-B87F-1E7222112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162" y="734022"/>
            <a:ext cx="1662222" cy="1080000"/>
          </a:xfrm>
          <a:prstGeom prst="rect">
            <a:avLst/>
          </a:prstGeom>
        </p:spPr>
      </p:pic>
      <p:pic>
        <p:nvPicPr>
          <p:cNvPr id="63" name="Picture 6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871243-1DDC-D94E-A33C-E4CD03582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78" y="1832261"/>
            <a:ext cx="1662222" cy="1080000"/>
          </a:xfrm>
          <a:prstGeom prst="rect">
            <a:avLst/>
          </a:prstGeom>
        </p:spPr>
      </p:pic>
      <p:pic>
        <p:nvPicPr>
          <p:cNvPr id="65" name="Picture 6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F314BC-A39F-884E-8FE0-F16DF0710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8285" y="1844050"/>
            <a:ext cx="1662222" cy="1080000"/>
          </a:xfrm>
          <a:prstGeom prst="rect">
            <a:avLst/>
          </a:prstGeom>
        </p:spPr>
      </p:pic>
      <p:pic>
        <p:nvPicPr>
          <p:cNvPr id="67" name="Picture 6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965AC1-EF60-674E-9671-7C1E3C8D43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5937" y="1823160"/>
            <a:ext cx="1662222" cy="1080000"/>
          </a:xfrm>
          <a:prstGeom prst="rect">
            <a:avLst/>
          </a:prstGeom>
        </p:spPr>
      </p:pic>
      <p:pic>
        <p:nvPicPr>
          <p:cNvPr id="69" name="Picture 6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89D5F6-4ED3-5E48-9464-3FE722B02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1579" y="1827160"/>
            <a:ext cx="1662222" cy="1080000"/>
          </a:xfrm>
          <a:prstGeom prst="rect">
            <a:avLst/>
          </a:prstGeom>
        </p:spPr>
      </p:pic>
      <p:pic>
        <p:nvPicPr>
          <p:cNvPr id="71" name="Picture 7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EAB824-C21C-7F44-900F-8CD55F30CC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3083" y="1814022"/>
            <a:ext cx="1662222" cy="1080000"/>
          </a:xfrm>
          <a:prstGeom prst="rect">
            <a:avLst/>
          </a:prstGeom>
        </p:spPr>
      </p:pic>
      <p:pic>
        <p:nvPicPr>
          <p:cNvPr id="73" name="Picture 7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606675-EBC1-A047-B082-0219EEB8CB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801" y="2944567"/>
            <a:ext cx="1662222" cy="1080000"/>
          </a:xfrm>
          <a:prstGeom prst="rect">
            <a:avLst/>
          </a:prstGeom>
        </p:spPr>
      </p:pic>
      <p:pic>
        <p:nvPicPr>
          <p:cNvPr id="75" name="Picture 7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CDF9CF-1F11-6442-9B3C-A29F382C31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6150" y="2944567"/>
            <a:ext cx="1662222" cy="1080000"/>
          </a:xfrm>
          <a:prstGeom prst="rect">
            <a:avLst/>
          </a:prstGeom>
        </p:spPr>
      </p:pic>
      <p:pic>
        <p:nvPicPr>
          <p:cNvPr id="77" name="Picture 7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0C1013-BD7A-6947-8473-4C1822790E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8372" y="2923677"/>
            <a:ext cx="1662222" cy="1080000"/>
          </a:xfrm>
          <a:prstGeom prst="rect">
            <a:avLst/>
          </a:prstGeom>
        </p:spPr>
      </p:pic>
      <p:pic>
        <p:nvPicPr>
          <p:cNvPr id="79" name="Picture 7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45330A-3EF3-0F42-9151-5EA4F79A65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5354" y="2957574"/>
            <a:ext cx="1662222" cy="1080000"/>
          </a:xfrm>
          <a:prstGeom prst="rect">
            <a:avLst/>
          </a:prstGeom>
        </p:spPr>
      </p:pic>
      <p:pic>
        <p:nvPicPr>
          <p:cNvPr id="81" name="Picture 8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69D027-B995-D041-B63B-262E1C8DF0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1318" y="2943233"/>
            <a:ext cx="1662222" cy="1080000"/>
          </a:xfrm>
          <a:prstGeom prst="rect">
            <a:avLst/>
          </a:prstGeom>
        </p:spPr>
      </p:pic>
      <p:pic>
        <p:nvPicPr>
          <p:cNvPr id="83" name="Picture 8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97D4E16-2F39-3E40-9C43-F349A4E1A2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3928" y="4063500"/>
            <a:ext cx="1662222" cy="1080000"/>
          </a:xfrm>
          <a:prstGeom prst="rect">
            <a:avLst/>
          </a:prstGeom>
        </p:spPr>
      </p:pic>
      <p:pic>
        <p:nvPicPr>
          <p:cNvPr id="85" name="Picture 8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A6C86-8710-CE43-8C31-380D7A913F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6150" y="4058464"/>
            <a:ext cx="1662222" cy="1080000"/>
          </a:xfrm>
          <a:prstGeom prst="rect">
            <a:avLst/>
          </a:prstGeom>
        </p:spPr>
      </p:pic>
      <p:pic>
        <p:nvPicPr>
          <p:cNvPr id="87" name="Picture 8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6F01FC-2D5B-2445-9761-F6D5EB1133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78372" y="4058464"/>
            <a:ext cx="1662222" cy="10800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D5B5BBF-45CB-574D-95EC-787BF360E1B1}"/>
              </a:ext>
            </a:extLst>
          </p:cNvPr>
          <p:cNvSpPr txBox="1"/>
          <p:nvPr/>
        </p:nvSpPr>
        <p:spPr>
          <a:xfrm>
            <a:off x="5287363" y="4399219"/>
            <a:ext cx="351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 crystals survive the quality cuts</a:t>
            </a:r>
          </a:p>
        </p:txBody>
      </p:sp>
    </p:spTree>
    <p:extLst>
      <p:ext uri="{BB962C8B-B14F-4D97-AF65-F5344CB8AC3E}">
        <p14:creationId xmlns:p14="http://schemas.microsoft.com/office/powerpoint/2010/main" val="1806173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Problem: Statistics Limited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86667" y="855477"/>
            <a:ext cx="8967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I’ve been struggling with low statistics per crystal, especially near the </a:t>
            </a:r>
            <a:r>
              <a:rPr lang="en-US" b="1" dirty="0" err="1"/>
              <a:t>calo</a:t>
            </a:r>
            <a:r>
              <a:rPr lang="en-US" b="1" dirty="0"/>
              <a:t>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You need as many tracks as possible or else you get rubbish like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D060E-C735-4A4A-A996-2F0F3C9BC45B}"/>
              </a:ext>
            </a:extLst>
          </p:cNvPr>
          <p:cNvSpPr txBox="1"/>
          <p:nvPr/>
        </p:nvSpPr>
        <p:spPr>
          <a:xfrm>
            <a:off x="646812" y="1463336"/>
            <a:ext cx="14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>
              <a:highlight>
                <a:srgbClr val="FFFF0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45C2E0-8034-2047-A35D-286179067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2386" y="1815729"/>
            <a:ext cx="221587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Problem: Statistics Limited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86667" y="855477"/>
            <a:ext cx="8967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I’ve been struggling with low statistics per crystal, especially near the </a:t>
            </a:r>
            <a:r>
              <a:rPr lang="en-US" b="1" dirty="0" err="1"/>
              <a:t>calo</a:t>
            </a:r>
            <a:r>
              <a:rPr lang="en-US" b="1" dirty="0"/>
              <a:t>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You need </a:t>
            </a:r>
            <a:r>
              <a:rPr lang="en-US" b="1" dirty="0">
                <a:highlight>
                  <a:srgbClr val="FFFF00"/>
                </a:highlight>
              </a:rPr>
              <a:t>as many tracks as possible* </a:t>
            </a:r>
            <a:r>
              <a:rPr lang="en-US" b="1" dirty="0"/>
              <a:t>or else you get rubbish like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D060E-C735-4A4A-A996-2F0F3C9BC45B}"/>
              </a:ext>
            </a:extLst>
          </p:cNvPr>
          <p:cNvSpPr txBox="1"/>
          <p:nvPr/>
        </p:nvSpPr>
        <p:spPr>
          <a:xfrm>
            <a:off x="646812" y="1463336"/>
            <a:ext cx="14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>
              <a:highlight>
                <a:srgbClr val="FFFF0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45C2E0-8034-2047-A35D-286179067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2386" y="1815729"/>
            <a:ext cx="2215872" cy="36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6EE27-671A-904A-9A31-2CBC434F14FF}"/>
              </a:ext>
            </a:extLst>
          </p:cNvPr>
          <p:cNvSpPr txBox="1"/>
          <p:nvPr/>
        </p:nvSpPr>
        <p:spPr>
          <a:xfrm>
            <a:off x="8851" y="4723665"/>
            <a:ext cx="896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*without comprising track quality</a:t>
            </a:r>
          </a:p>
        </p:txBody>
      </p:sp>
    </p:spTree>
    <p:extLst>
      <p:ext uri="{BB962C8B-B14F-4D97-AF65-F5344CB8AC3E}">
        <p14:creationId xmlns:p14="http://schemas.microsoft.com/office/powerpoint/2010/main" val="184133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Solution: Loosen Quality Cuts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510987" y="514187"/>
            <a:ext cx="8827746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>
              <a:solidFill>
                <a:srgbClr val="7030A0"/>
              </a:solidFill>
            </a:endParaRPr>
          </a:p>
          <a:p>
            <a:r>
              <a:rPr lang="en-US" b="1" dirty="0"/>
              <a:t>Here are the quality cuts where we lose tracks:</a:t>
            </a:r>
          </a:p>
          <a:p>
            <a:endParaRPr lang="en-US" sz="1200" b="1" dirty="0"/>
          </a:p>
          <a:p>
            <a:pPr lvl="0"/>
            <a:r>
              <a:rPr lang="en-GB" sz="1050" dirty="0"/>
              <a:t>0.    Number of hits (total and U/V)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| u - v | hits &lt;= 4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Fraction of missed layers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Drift time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track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 value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residuals &lt; 500 um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 entrance x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entrance 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vertex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 volumes hit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forwards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backwards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12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18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Radial difference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Energy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Positron log(E/p)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Lost muon log(E/p</a:t>
            </a:r>
            <a:r>
              <a:rPr lang="en-GB" sz="1050" dirty="0">
                <a:solidFill>
                  <a:srgbClr val="7030A0"/>
                </a:solidFill>
              </a:rPr>
              <a:t>)</a:t>
            </a:r>
          </a:p>
          <a:p>
            <a:r>
              <a:rPr lang="en-GB" dirty="0"/>
              <a:t> 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0AF960C-2DA6-3142-9586-26639C9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15" y="1463336"/>
            <a:ext cx="4432592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23B83A-C2EC-EC4A-A96F-3435B1EA43BE}"/>
              </a:ext>
            </a:extLst>
          </p:cNvPr>
          <p:cNvSpPr txBox="1"/>
          <p:nvPr/>
        </p:nvSpPr>
        <p:spPr>
          <a:xfrm rot="16200000">
            <a:off x="3241200" y="1657700"/>
            <a:ext cx="12730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Tracks Lost</a:t>
            </a:r>
          </a:p>
        </p:txBody>
      </p:sp>
    </p:spTree>
    <p:extLst>
      <p:ext uri="{BB962C8B-B14F-4D97-AF65-F5344CB8AC3E}">
        <p14:creationId xmlns:p14="http://schemas.microsoft.com/office/powerpoint/2010/main" val="201592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200633" y="583665"/>
            <a:ext cx="8122023" cy="502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/>
          </a:p>
          <a:p>
            <a:r>
              <a:rPr lang="en-US" sz="1200" b="1" dirty="0"/>
              <a:t> </a:t>
            </a:r>
            <a:r>
              <a:rPr lang="en-US" b="1" dirty="0">
                <a:highlight>
                  <a:srgbClr val="FFFF00"/>
                </a:highlight>
              </a:rPr>
              <a:t>Good track cuts: either quite small or too important</a:t>
            </a:r>
            <a:endParaRPr lang="en-US" sz="1200" b="1" dirty="0">
              <a:highlight>
                <a:srgbClr val="FFFF00"/>
              </a:highlight>
            </a:endParaRPr>
          </a:p>
          <a:p>
            <a:endParaRPr lang="en-US" sz="1200" b="1" dirty="0"/>
          </a:p>
          <a:p>
            <a:pPr lvl="0"/>
            <a:r>
              <a:rPr lang="en-GB" sz="1050" dirty="0"/>
              <a:t>0.    </a:t>
            </a:r>
            <a:r>
              <a:rPr lang="en-GB" sz="1050" dirty="0">
                <a:highlight>
                  <a:srgbClr val="FFFF00"/>
                </a:highlight>
              </a:rPr>
              <a:t>Number of hits (total and U/V)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| u - v | hits &lt;= 4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Fraction of missed layers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Drift time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Non failed track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P value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Track residuals &lt; 500 um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Track entrance x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Track entrance 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vertex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 volumes hit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forwards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backwards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12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18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Radial difference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Energy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Positron log(E/p)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Lost muon log(E/p)</a:t>
            </a:r>
          </a:p>
          <a:p>
            <a:r>
              <a:rPr lang="en-GB" dirty="0"/>
              <a:t> 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0AF960C-2DA6-3142-9586-26639C9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15" y="1463336"/>
            <a:ext cx="4432592" cy="28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59FE34-793C-DE4D-9EFD-9AEA7B4165D7}"/>
              </a:ext>
            </a:extLst>
          </p:cNvPr>
          <p:cNvSpPr/>
          <p:nvPr/>
        </p:nvSpPr>
        <p:spPr>
          <a:xfrm>
            <a:off x="4201886" y="1730829"/>
            <a:ext cx="1524000" cy="230777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30033-654E-B24A-9833-66C6EA993C2D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Quality Cuts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3F081-889E-6046-8757-D38BEE227861}"/>
              </a:ext>
            </a:extLst>
          </p:cNvPr>
          <p:cNvSpPr txBox="1"/>
          <p:nvPr/>
        </p:nvSpPr>
        <p:spPr>
          <a:xfrm rot="16200000">
            <a:off x="3241200" y="1657700"/>
            <a:ext cx="12730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Tracks Lost</a:t>
            </a:r>
          </a:p>
        </p:txBody>
      </p:sp>
    </p:spTree>
    <p:extLst>
      <p:ext uri="{BB962C8B-B14F-4D97-AF65-F5344CB8AC3E}">
        <p14:creationId xmlns:p14="http://schemas.microsoft.com/office/powerpoint/2010/main" val="118619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200633" y="583665"/>
            <a:ext cx="8122023" cy="502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/>
          </a:p>
          <a:p>
            <a:r>
              <a:rPr lang="en-US" b="1" dirty="0">
                <a:highlight>
                  <a:srgbClr val="FFFF00"/>
                </a:highlight>
              </a:rPr>
              <a:t>Good vertex cuts: were never switched on anyway</a:t>
            </a:r>
          </a:p>
          <a:p>
            <a:endParaRPr lang="en-US" sz="1200" b="1" dirty="0"/>
          </a:p>
          <a:p>
            <a:pPr lvl="0"/>
            <a:r>
              <a:rPr lang="en-GB" sz="1050" dirty="0"/>
              <a:t>0.    Number of hits (total and U/V)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| u - v | hits &lt;= 4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Fraction of missed layers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Drift time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track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 value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residuals &lt; 500 um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 entrance x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entrance 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Non failed vertex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No volumes hit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Vertex uncertainty 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Vertex uncertainty 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Extrapolation distance forwards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Extrapolation distance backwards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12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Time difference 18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Radial difference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Energy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Positron log(E/p)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Lost muon log(E/p)</a:t>
            </a:r>
          </a:p>
          <a:p>
            <a:r>
              <a:rPr lang="en-GB" dirty="0"/>
              <a:t> 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0AF960C-2DA6-3142-9586-26639C9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15" y="1463336"/>
            <a:ext cx="4432592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FD060E-C735-4A4A-A996-2F0F3C9BC45B}"/>
              </a:ext>
            </a:extLst>
          </p:cNvPr>
          <p:cNvSpPr txBox="1"/>
          <p:nvPr/>
        </p:nvSpPr>
        <p:spPr>
          <a:xfrm>
            <a:off x="646812" y="1463336"/>
            <a:ext cx="14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E44E7-1B42-3646-A1A8-0F5D676D3ABA}"/>
              </a:ext>
            </a:extLst>
          </p:cNvPr>
          <p:cNvSpPr/>
          <p:nvPr/>
        </p:nvSpPr>
        <p:spPr>
          <a:xfrm>
            <a:off x="5715000" y="1732127"/>
            <a:ext cx="1005870" cy="230777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9881F-0800-9846-9DE4-0DE409AED496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Quality Cuts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46DEA-B10F-494B-9E05-A1AEA4D5AED3}"/>
              </a:ext>
            </a:extLst>
          </p:cNvPr>
          <p:cNvSpPr txBox="1"/>
          <p:nvPr/>
        </p:nvSpPr>
        <p:spPr>
          <a:xfrm rot="16200000">
            <a:off x="3241200" y="1657700"/>
            <a:ext cx="12730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Tracks Lost</a:t>
            </a:r>
          </a:p>
        </p:txBody>
      </p:sp>
    </p:spTree>
    <p:extLst>
      <p:ext uri="{BB962C8B-B14F-4D97-AF65-F5344CB8AC3E}">
        <p14:creationId xmlns:p14="http://schemas.microsoft.com/office/powerpoint/2010/main" val="2564902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Problem: Statistics Limited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200633" y="774501"/>
            <a:ext cx="9134458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Good track-</a:t>
            </a:r>
            <a:r>
              <a:rPr lang="en-US" b="1" dirty="0" err="1">
                <a:highlight>
                  <a:srgbClr val="FFFF00"/>
                </a:highlight>
              </a:rPr>
              <a:t>calo</a:t>
            </a:r>
            <a:r>
              <a:rPr lang="en-US" b="1" dirty="0">
                <a:highlight>
                  <a:srgbClr val="FFFF00"/>
                </a:highlight>
              </a:rPr>
              <a:t> matching cuts: energy window cut the is least important and most aggressive</a:t>
            </a:r>
          </a:p>
          <a:p>
            <a:endParaRPr lang="en-US" b="1" dirty="0"/>
          </a:p>
          <a:p>
            <a:r>
              <a:rPr lang="en-GB" sz="1050" dirty="0"/>
              <a:t>0.    Number of hits (total and U/V)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| u - v | hits &lt;= 4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Fraction of missed layers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Drift time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track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P value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residuals &lt; 500 um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 entrance x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Track entrance 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Non failed vertex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No volumes hit 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Vertex uncertainty 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forwards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/>
              <a:t>Extrapolation distance backwards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Time difference 12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Time difference 18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Radial difference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0000"/>
                </a:highlight>
              </a:rPr>
              <a:t>Energy window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Positron log(E/p)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50" dirty="0">
                <a:highlight>
                  <a:srgbClr val="FFFF00"/>
                </a:highlight>
              </a:rPr>
              <a:t>Lost muon log(E/p</a:t>
            </a:r>
            <a:r>
              <a:rPr lang="en-GB" sz="1050" dirty="0"/>
              <a:t>)</a:t>
            </a:r>
          </a:p>
          <a:p>
            <a:r>
              <a:rPr lang="en-GB" dirty="0"/>
              <a:t> 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0AF960C-2DA6-3142-9586-26639C9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15" y="1463336"/>
            <a:ext cx="4432592" cy="2880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93D7D82E-8766-FB44-A8F0-83D94EBDF28F}"/>
              </a:ext>
            </a:extLst>
          </p:cNvPr>
          <p:cNvSpPr/>
          <p:nvPr/>
        </p:nvSpPr>
        <p:spPr>
          <a:xfrm>
            <a:off x="6981406" y="2416185"/>
            <a:ext cx="637409" cy="565897"/>
          </a:xfrm>
          <a:prstGeom prst="star5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FA315D-0D35-4E43-84E1-B5D182B22670}"/>
              </a:ext>
            </a:extLst>
          </p:cNvPr>
          <p:cNvSpPr/>
          <p:nvPr/>
        </p:nvSpPr>
        <p:spPr>
          <a:xfrm>
            <a:off x="6720869" y="1722610"/>
            <a:ext cx="1005870" cy="230777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12AB4-683B-DF46-A6C4-890C847B09EB}"/>
              </a:ext>
            </a:extLst>
          </p:cNvPr>
          <p:cNvSpPr txBox="1"/>
          <p:nvPr/>
        </p:nvSpPr>
        <p:spPr>
          <a:xfrm rot="16200000">
            <a:off x="3241200" y="1657700"/>
            <a:ext cx="12730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Tracks Lost</a:t>
            </a:r>
          </a:p>
        </p:txBody>
      </p:sp>
    </p:spTree>
    <p:extLst>
      <p:ext uri="{BB962C8B-B14F-4D97-AF65-F5344CB8AC3E}">
        <p14:creationId xmlns:p14="http://schemas.microsoft.com/office/powerpoint/2010/main" val="140492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/>
              <a:t>Originally intended to get the purest possible positron sample</a:t>
            </a: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Energy window Cut</a:t>
            </a:r>
          </a:p>
        </p:txBody>
      </p:sp>
      <p:pic>
        <p:nvPicPr>
          <p:cNvPr id="4" name="Picture 3" descr="A pencil and paper&#10;&#10;Description automatically generated">
            <a:extLst>
              <a:ext uri="{FF2B5EF4-FFF2-40B4-BE49-F238E27FC236}">
                <a16:creationId xmlns:a16="http://schemas.microsoft.com/office/drawing/2014/main" id="{B07810B7-7B4E-684D-A14B-4D25F15C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6" y="1814465"/>
            <a:ext cx="3878518" cy="252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6E27AD7-3758-1B43-AD43-A4373E5E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398" y="1814465"/>
            <a:ext cx="3878518" cy="252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F952D1-7D69-A24B-A76D-FCB6E00D9CD0}"/>
              </a:ext>
            </a:extLst>
          </p:cNvPr>
          <p:cNvCxnSpPr/>
          <p:nvPr/>
        </p:nvCxnSpPr>
        <p:spPr>
          <a:xfrm>
            <a:off x="3603171" y="1814465"/>
            <a:ext cx="1578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97626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39652</TotalTime>
  <Words>947</Words>
  <Application>Microsoft Macintosh PowerPoint</Application>
  <PresentationFormat>On-screen Show (16:9)</PresentationFormat>
  <Paragraphs>358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4_Custom Design</vt:lpstr>
      <vt:lpstr> In Fill Gain Corrections: E/p vs Laser  Sam Grant Europa Omega_A   23th July 2019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548</cp:revision>
  <cp:lastPrinted>2019-06-14T13:45:19Z</cp:lastPrinted>
  <dcterms:created xsi:type="dcterms:W3CDTF">2016-12-07T10:36:45Z</dcterms:created>
  <dcterms:modified xsi:type="dcterms:W3CDTF">2019-07-26T13:56:28Z</dcterms:modified>
</cp:coreProperties>
</file>